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3D4DA-617F-5834-6556-75158C18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C0F6212-F942-CC94-4442-C9C84B24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9C1C-8C99-4FAB-BB8C-2CE9AA6E56C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5DDB71-C0C3-31CF-BFD2-019BEBD6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8527A4-C5E5-8ECC-CA2C-F30A6C49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8CDB-A44F-4A2F-92A2-C450344C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1783EA4-4E3F-11B8-A577-B3DEE736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3968EA-AF7F-FAC9-B509-29CB17937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EE6519-535D-2BC7-41E2-857404F45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B49C1C-8C99-4FAB-BB8C-2CE9AA6E56C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736521-87D9-1328-D07F-6464DB1C4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23C8F8-2E5B-8F25-534C-4F6895F58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28CDB-A44F-4A2F-92A2-C450344CD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355175C-516B-1DD6-50D7-2D31155B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57CC089-6EA7-DADF-E35E-D80E2E302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682A136-6975-9788-16A0-6D17B958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/>
              <a:t>Co oznacza i j</a:t>
            </a:r>
            <a:r>
              <a:rPr lang="pl-PL" sz="2800"/>
              <a:t>akie znaczenie ma jednolit</a:t>
            </a:r>
            <a:r>
              <a:rPr lang="de-AT" sz="2800"/>
              <a:t>a </a:t>
            </a:r>
            <a:r>
              <a:rPr lang="pl-PL" sz="2800"/>
              <a:t>(wyrównana) grup</a:t>
            </a:r>
            <a:r>
              <a:rPr lang="de-AT" sz="2800"/>
              <a:t>a ?</a:t>
            </a:r>
            <a:r>
              <a:rPr lang="pl-PL" sz="280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0807F8F-E7FB-DBCB-D201-3EDB739758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5F168FC-196C-341F-F7C0-736BAC5F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100"/>
              <a:t>Wpływ podklinicznej infekcji </a:t>
            </a:r>
            <a:r>
              <a:rPr lang="pl-PL" sz="3100"/>
              <a:t>PCV2 </a:t>
            </a:r>
            <a:r>
              <a:rPr lang="de-AT" sz="3100"/>
              <a:t>na </a:t>
            </a:r>
            <a:r>
              <a:rPr lang="pl-PL" sz="3100"/>
              <a:t>zmienność masy w obrębie partii świń</a:t>
            </a:r>
            <a:br>
              <a:rPr lang="pl-PL" sz="2800"/>
            </a:br>
            <a:endParaRPr lang="pl-PL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23D36E8-5C85-DB29-6288-0F9856A369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2AEE278-2CC3-CA2A-A230-707001C3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100"/>
              <a:t>Wpływ endemicznej infekcji wirusem PRRS na rentowno</a:t>
            </a:r>
            <a:r>
              <a:rPr lang="pl-PL" sz="3100"/>
              <a:t>ść </a:t>
            </a:r>
            <a:r>
              <a:rPr lang="de-AT" sz="3100"/>
              <a:t>produkcji tuczników</a:t>
            </a:r>
            <a:br>
              <a:rPr lang="pl-PL" sz="2800"/>
            </a:br>
            <a:endParaRPr lang="pl-PL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761402-FC55-0F05-D41D-4680A12592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7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47956DF-A005-CD1C-DCF1-D3FF7B5F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100"/>
              <a:t>Możesz łatwo przeoczyć różnicę między dwiema partiami świń…</a:t>
            </a:r>
            <a:br>
              <a:rPr lang="pl-PL" sz="2800"/>
            </a:br>
            <a:endParaRPr lang="pl-PL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B0967B-BB53-A3AA-F59B-15ABD4B40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4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8A5C19B-C472-0A15-85BF-57B8C93C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100"/>
              <a:t>Przyk</a:t>
            </a:r>
            <a:r>
              <a:rPr lang="pl-PL" sz="3100"/>
              <a:t>ła</a:t>
            </a:r>
            <a:r>
              <a:rPr lang="de-AT" sz="3100"/>
              <a:t>d (Niemcy, 2022): s</a:t>
            </a:r>
            <a:r>
              <a:rPr lang="pl-PL" sz="3100"/>
              <a:t>łabe wyrównanie tuczników kosztuje</a:t>
            </a:r>
            <a:r>
              <a:rPr lang="de-AT" sz="3100"/>
              <a:t> </a:t>
            </a:r>
            <a:r>
              <a:rPr lang="pl-PL" sz="3100"/>
              <a:t>–rzeźni</a:t>
            </a:r>
            <a:r>
              <a:rPr lang="de-AT" sz="3100"/>
              <a:t>a zap</a:t>
            </a:r>
            <a:r>
              <a:rPr lang="pl-PL" sz="3100"/>
              <a:t>ł</a:t>
            </a:r>
            <a:r>
              <a:rPr lang="de-AT" sz="3100"/>
              <a:t>aci mniej…</a:t>
            </a:r>
            <a:endParaRPr lang="pl-PL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50C2AE2-23D7-0A89-A7F9-D6813977B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AB4FBA9-2914-6658-2294-17A91078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 b="1">
                <a:solidFill>
                  <a:schemeClr val="accent1"/>
                </a:solidFill>
              </a:rPr>
              <a:t>Problem dużego zróżnicowania w produkcji trzody chlewnej</a:t>
            </a:r>
            <a:r>
              <a:rPr lang="de-AT" sz="2800" b="1">
                <a:solidFill>
                  <a:schemeClr val="accent1"/>
                </a:solidFill>
              </a:rPr>
              <a:t> jest często niedoceniany</a:t>
            </a:r>
            <a:endParaRPr lang="de-AT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4BEC17F-1CFD-B234-365F-9A184F775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817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4A170CF-2EA5-7E9E-79B8-454E4321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Jednak osiągnięcie wysokiej jednorodności nie jest takie łatwe…</a:t>
            </a:r>
            <a:br>
              <a:rPr lang="pl-PL" sz="2800"/>
            </a:br>
            <a:endParaRPr lang="de-AT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58BAB0-99DA-ACCB-D849-F6FF5DB1D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3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ABE993A-B2E8-80B4-2658-A164702D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 b="1">
                <a:solidFill>
                  <a:schemeClr val="accent1"/>
                </a:solidFill>
              </a:rPr>
              <a:t>Działania krótkoterminowe: selekcja przed wysyłką do rzeźni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2F9572C-4629-B0E4-C667-32171447E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308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1AFEF60-48BE-AE42-D40C-1E95590F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 b="1">
                <a:solidFill>
                  <a:schemeClr val="accent1"/>
                </a:solidFill>
              </a:rPr>
              <a:t>Działania krótkoterminowe: selekcja przed wysyłką do rzeźni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3A2B89-2054-C8C7-90CB-79906CDFD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687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2C63690-FD46-1ECA-5B06-C56AFE3C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Jest wiele powodów dlaczego zwierzęta się różnicują</a:t>
            </a:r>
            <a:endParaRPr lang="de-AT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CD0005-9391-8D9D-F275-817E9DC305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06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053C996-4070-7877-41F4-51B62083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Narzędzia wpływające na poprawę ekonomiki produkcji i dobrostanu </a:t>
            </a:r>
            <a:r>
              <a:rPr lang="de-AT" sz="3200"/>
              <a:t>trzody chlewnej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9BB2B92-17CF-7BE1-FB35-9C7837191B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70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9F3990C-DC02-1631-1118-CC52D26C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Pięć kroków do poprawy rentowności </a:t>
            </a:r>
            <a:r>
              <a:rPr lang="de-AT" sz="2800" b="0"/>
              <a:t>(Pig Progress 2020)</a:t>
            </a:r>
            <a:br>
              <a:rPr lang="pl-PL" sz="2800" b="0"/>
            </a:br>
            <a:endParaRPr lang="pl-PL" sz="2800" b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E8756A1-6D14-6EA6-CAAB-413F54E16D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7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186290C-9901-312B-FE47-43CB057A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Producenci narzekają…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1476C7E-4D5A-06E6-2036-E5EA71EC9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8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36C87D5-CD69-CB0F-0B6C-1C769745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Czy znamy koszty produkcji ?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2D6CF46-39AD-7037-9F8B-D9973EC67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0099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5DC239B-5C97-357D-F295-1A626592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Jak rosną koszty produkcji</a:t>
            </a:r>
            <a:r>
              <a:rPr lang="de-AT" sz="2800"/>
              <a:t> </a:t>
            </a:r>
            <a:r>
              <a:rPr lang="pl-PL" sz="2800"/>
              <a:t>?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C72E5D3-862C-AE15-CEE4-292219C95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886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39D4EB2-23CF-391F-50DE-B0547E11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AT" sz="2800"/>
              <a:t>R</a:t>
            </a:r>
            <a:r>
              <a:rPr lang="pl-PL" sz="2800"/>
              <a:t>edukcja kosztów </a:t>
            </a:r>
            <a:r>
              <a:rPr lang="de-AT" sz="2800"/>
              <a:t>a</a:t>
            </a:r>
            <a:r>
              <a:rPr lang="pl-PL" sz="2800"/>
              <a:t> optymalizacja kosztów</a:t>
            </a:r>
            <a:endParaRPr lang="de-AT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9C5E42A-90E2-1759-CC52-E86EFC2C3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5811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9D16198-9A5C-02AC-5A40-88B9791B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Wpływ chorób na straty w produkcji</a:t>
            </a:r>
            <a:endParaRPr lang="de-AT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84C014F-628E-CC06-B41F-EE7F3AF231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6637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746639C-B29A-4252-5B58-5F9E82A4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Wpływ chorób na straty w produkcji</a:t>
            </a:r>
            <a:endParaRPr lang="de-AT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959887-970D-D7BE-6699-B74EDC54C3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470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CF86FEC-B176-B632-F434-BCC8A46D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Choroby mające największy wpływ na </a:t>
            </a:r>
            <a:r>
              <a:rPr lang="de-AT" sz="2800"/>
              <a:t>zdrowie </a:t>
            </a:r>
            <a:r>
              <a:rPr lang="pl-PL" sz="2800"/>
              <a:t>trzody chlewnej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CF591D-3F9F-DBA8-9EA8-FF3AE3139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768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EB2A880-AC60-2F2F-1BAB-1CD33899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Wpływ chorób na straty w produkcji</a:t>
            </a:r>
            <a:r>
              <a:rPr lang="de-AT" sz="2800"/>
              <a:t>: koszty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A4F38A0-1626-36D7-3C7C-14B4F73F7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7635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C2C2AFC-99AC-31A1-47F4-A044C6D5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Wpływ chorób na straty w produkcji</a:t>
            </a:r>
            <a:r>
              <a:rPr lang="de-AT" sz="2800"/>
              <a:t>: koszty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74680FA-E047-9423-AABB-535A14995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29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7AA3D4D-791C-117F-AA96-7246A065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Tematy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2E8101-2A2F-89BE-AD91-DE0E16A921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7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BFE973E-2AC1-5831-0460-BA66016F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Wpływ chorób na straty w produkcji</a:t>
            </a:r>
            <a:r>
              <a:rPr lang="de-AT" sz="2800"/>
              <a:t>: koszty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91C56A2-1779-7609-DC12-9284BEA89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85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807E819-A82B-FBE2-FB42-EA040224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100"/>
              <a:t>Większość zakażeń to infekcje "łączone"</a:t>
            </a:r>
            <a:br>
              <a:rPr lang="pl-PL" sz="2800" b="0"/>
            </a:br>
            <a:endParaRPr lang="pl-PL" sz="2800" b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D841D9-64C7-B1D0-D694-7212446226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84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0E39537-A42D-384E-6DDC-B224FC29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0">
                <a:solidFill>
                  <a:srgbClr val="F62B2B"/>
                </a:solidFill>
              </a:rPr>
              <a:t>Koinfekcja PCV2 + PRRSv nasila objawy kliniczne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FF0AD5D-50B0-1B86-1DA1-D43876176E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23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CBB46C5-09AD-978E-FB62-4399CD75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Zdrowie = wiele czynników i powiązań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AA21748-5C8A-7888-C599-444381541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74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464E83E-F67D-9CED-4A2B-357ED7C5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Jeśli nie widzimy objawów chorobowych, nie oznacza to, że zdrowie jest dobre – forma choroby pod</a:t>
            </a:r>
            <a:r>
              <a:rPr lang="de-AT" sz="2800"/>
              <a:t>klinicznej</a:t>
            </a:r>
            <a:br>
              <a:rPr lang="pl-PL" sz="2800"/>
            </a:br>
            <a:endParaRPr lang="pl-PL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449864A-9E66-A2E9-F5A0-37F3ABD8D0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73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ED0E479-16C4-8D95-B48B-5D7BB1F4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100"/>
              <a:t>Problem z "subklin</a:t>
            </a:r>
            <a:r>
              <a:rPr lang="de-AT" sz="3100"/>
              <a:t>iczn</a:t>
            </a:r>
            <a:r>
              <a:rPr lang="pl-PL" sz="3100"/>
              <a:t>ą" postacią choroby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6960D00-AD30-CD79-CAB7-2FBCA2435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31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078EC62-FE53-E421-41AD-0A8654FC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100"/>
              <a:t>Problem z "subklin</a:t>
            </a:r>
            <a:r>
              <a:rPr lang="de-AT" sz="3100"/>
              <a:t>iczn</a:t>
            </a:r>
            <a:r>
              <a:rPr lang="pl-PL" sz="3100"/>
              <a:t>ą" postacią choroby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B93949-E47B-91E5-0E96-235F2A4277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2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AB474AC-77BD-B18B-59D3-E8F98762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/>
              <a:t>P</a:t>
            </a:r>
            <a:r>
              <a:rPr lang="pl-PL" sz="2800"/>
              <a:t>rowadzenie dokumentacji produkcyjnej</a:t>
            </a:r>
            <a:r>
              <a:rPr lang="de-AT" sz="2800"/>
              <a:t> i zdrowotnej (diagnostyka – czy mamy problem?)</a:t>
            </a:r>
            <a:endParaRPr lang="en-US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FAE9F10-56E5-442A-AE30-9B62DAA4D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98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64D9286-0696-0D69-DAA9-A3E99E0D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/>
              <a:t>P</a:t>
            </a:r>
            <a:r>
              <a:rPr lang="pl-PL" sz="2800"/>
              <a:t>rowadzenie dokumentacji produkcyjnej</a:t>
            </a:r>
            <a:r>
              <a:rPr lang="de-AT" sz="2800"/>
              <a:t> i zdrowotnej (czy nasze postępowanie wprowadza poprawe?) </a:t>
            </a:r>
            <a:endParaRPr lang="en-US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30FC29-14F1-98A8-2B0C-64D278922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12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4369B1B-606C-1AD6-70CB-931A640A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/>
              <a:t>P</a:t>
            </a:r>
            <a:r>
              <a:rPr lang="pl-PL" sz="2800"/>
              <a:t>rowadzenie dokumentacji produkcyjnej</a:t>
            </a:r>
            <a:r>
              <a:rPr lang="de-AT" sz="2800"/>
              <a:t> i zdrowotnej (czy nasze postępowanie wprowadza poprawe?) </a:t>
            </a:r>
            <a:endParaRPr lang="en-US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DEAC21C-66FC-5C00-1EDD-9C65269008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98816B7-901F-DD1B-F36E-CE4F1EF3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Wyzwania we współczesnej produkcji trzody chlewnej</a:t>
            </a:r>
            <a:endParaRPr lang="en-GB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ECB908-D92C-C72F-DD99-494FA8741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16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30A7146-93CB-0C6A-E843-0E333165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7F5F41D-3091-CE5C-1228-9E036596C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04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CE04C15-0762-4B6E-27B2-FF5F618D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D4FEF6-D3A0-E9B7-7B21-1C5B46503E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0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0731C2A-F7EF-B245-33D2-B1CF7D65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5FBA3B6-8694-F76B-41CE-511FF45328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96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B42CDB6-C101-2918-D1A9-C817E26F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WNIOSKI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FFF9AEF-6FA8-985F-42D0-B80E54C3E6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3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53A15DD-4E4F-C817-0CBD-CF3EBDD9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kern="1200">
                <a:latin typeface="+mj-lt"/>
                <a:ea typeface="+mj-ea"/>
                <a:cs typeface="+mj-cs"/>
              </a:rPr>
              <a:t>Dziękuję za uwagę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FB01269-977C-8D89-6047-DBFD83D6C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C33C009-0594-C8CC-0C7E-DCA15967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/>
              <a:t>Rentowność biznesu - co zalecają eksperci? </a:t>
            </a:r>
            <a:br>
              <a:rPr lang="de-AT" sz="2800"/>
            </a:br>
            <a:br>
              <a:rPr lang="de-AT" sz="2800"/>
            </a:br>
            <a:endParaRPr lang="de-AT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A096AD3-9233-36C6-681F-AB16151F70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6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9CA940D-BB48-5B5B-B947-D9670377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Pięć kroków do poprawy rentowności </a:t>
            </a:r>
            <a:r>
              <a:rPr lang="de-AT" sz="2800" b="0"/>
              <a:t>(Pig Progress 2020)</a:t>
            </a:r>
            <a:br>
              <a:rPr lang="pl-PL" sz="2800" b="0"/>
            </a:br>
            <a:endParaRPr lang="pl-PL" sz="2800" b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6CBEAF-7469-9562-E6C0-7A698188F3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9B71FA0-64BD-68B1-A30B-FE282C9E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1 - Wprowadzanie i prowadzenie dokumentacji produkcyjnej</a:t>
            </a:r>
            <a:endParaRPr lang="en-US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E95F4C0-C8E4-5051-A84C-C1056013C3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8C34A3C-38C7-2CF0-7AC0-9CEAD1BA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1 - Wprowadzanie i prowadzenie dokumentacji produkcyjnej</a:t>
            </a:r>
            <a:endParaRPr lang="en-US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2FC20F0-9103-F737-E911-BD33FDE2B7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7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D4DF512-3517-B325-3D55-F7BD97FD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Produkcja jednolitych (wyrównanach ) grup trzody chlewnej </a:t>
            </a:r>
            <a:endParaRPr lang="de-AT" sz="28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F0F1D6A-C591-82CD-B9DA-8E4FBB093C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41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Panoramiczny</PresentationFormat>
  <Paragraphs>40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8" baseType="lpstr">
      <vt:lpstr>Aptos</vt:lpstr>
      <vt:lpstr>Aptos Display</vt:lpstr>
      <vt:lpstr>Arial</vt:lpstr>
      <vt:lpstr>Motyw pakietu Office</vt:lpstr>
      <vt:lpstr>Prezentacja programu PowerPoint</vt:lpstr>
      <vt:lpstr>Narzędzia wpływające na poprawę ekonomiki produkcji i dobrostanu trzody chlewnej</vt:lpstr>
      <vt:lpstr>Tematy</vt:lpstr>
      <vt:lpstr>Wyzwania we współczesnej produkcji trzody chlewnej</vt:lpstr>
      <vt:lpstr>Rentowność biznesu - co zalecają eksperci?   </vt:lpstr>
      <vt:lpstr>Pięć kroków do poprawy rentowności (Pig Progress 2020) </vt:lpstr>
      <vt:lpstr>1 - Wprowadzanie i prowadzenie dokumentacji produkcyjnej</vt:lpstr>
      <vt:lpstr>1 - Wprowadzanie i prowadzenie dokumentacji produkcyjnej</vt:lpstr>
      <vt:lpstr>Produkcja jednolitych (wyrównanach ) grup trzody chlewnej </vt:lpstr>
      <vt:lpstr>Co oznacza i jakie znaczenie ma jednolita (wyrównana) grupa ? </vt:lpstr>
      <vt:lpstr>Wpływ podklinicznej infekcji PCV2 na zmienność masy w obrębie partii świń </vt:lpstr>
      <vt:lpstr>Wpływ endemicznej infekcji wirusem PRRS na rentowność produkcji tuczników </vt:lpstr>
      <vt:lpstr>Możesz łatwo przeoczyć różnicę między dwiema partiami świń… </vt:lpstr>
      <vt:lpstr>Przykład (Niemcy, 2022): słabe wyrównanie tuczników kosztuje –rzeźnia zapłaci mniej…</vt:lpstr>
      <vt:lpstr>Problem dużego zróżnicowania w produkcji trzody chlewnej jest często niedoceniany</vt:lpstr>
      <vt:lpstr>Jednak osiągnięcie wysokiej jednorodności nie jest takie łatwe… </vt:lpstr>
      <vt:lpstr>Działania krótkoterminowe: selekcja przed wysyłką do rzeźni</vt:lpstr>
      <vt:lpstr>Działania krótkoterminowe: selekcja przed wysyłką do rzeźni</vt:lpstr>
      <vt:lpstr>Jest wiele powodów dlaczego zwierzęta się różnicują</vt:lpstr>
      <vt:lpstr>Pięć kroków do poprawy rentowności (Pig Progress 2020) </vt:lpstr>
      <vt:lpstr>Producenci narzekają…</vt:lpstr>
      <vt:lpstr>Czy znamy koszty produkcji ? </vt:lpstr>
      <vt:lpstr>Jak rosną koszty produkcji ? </vt:lpstr>
      <vt:lpstr>Redukcja kosztów a optymalizacja kosztów</vt:lpstr>
      <vt:lpstr>Wpływ chorób na straty w produkcji</vt:lpstr>
      <vt:lpstr>Wpływ chorób na straty w produkcji</vt:lpstr>
      <vt:lpstr>Choroby mające największy wpływ na zdrowie trzody chlewnej </vt:lpstr>
      <vt:lpstr>Wpływ chorób na straty w produkcji: koszty</vt:lpstr>
      <vt:lpstr>Wpływ chorób na straty w produkcji: koszty</vt:lpstr>
      <vt:lpstr>Wpływ chorób na straty w produkcji: koszty</vt:lpstr>
      <vt:lpstr>Większość zakażeń to infekcje "łączone" </vt:lpstr>
      <vt:lpstr>Koinfekcja PCV2 + PRRSv nasila objawy kliniczne</vt:lpstr>
      <vt:lpstr>Zdrowie = wiele czynników i powiązań</vt:lpstr>
      <vt:lpstr>Jeśli nie widzimy objawów chorobowych, nie oznacza to, że zdrowie jest dobre – forma choroby podklinicznej </vt:lpstr>
      <vt:lpstr>Problem z "subkliniczną" postacią choroby</vt:lpstr>
      <vt:lpstr>Problem z "subkliniczną" postacią choroby</vt:lpstr>
      <vt:lpstr>Prowadzenie dokumentacji produkcyjnej i zdrowotnej (diagnostyka – czy mamy problem?)</vt:lpstr>
      <vt:lpstr>Prowadzenie dokumentacji produkcyjnej i zdrowotnej (czy nasze postępowanie wprowadza poprawe?) </vt:lpstr>
      <vt:lpstr>Prowadzenie dokumentacji produkcyjnej i zdrowotnej (czy nasze postępowanie wprowadza poprawe?) </vt:lpstr>
      <vt:lpstr>Prezentacja programu PowerPoint</vt:lpstr>
      <vt:lpstr>Prezentacja programu PowerPoint</vt:lpstr>
      <vt:lpstr>Prezentacja programu PowerPoint</vt:lpstr>
      <vt:lpstr>WNIOSKI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Aleksander Dargiewicz</dc:creator>
  <cp:lastModifiedBy>Aleksander Dargiewicz</cp:lastModifiedBy>
  <cp:revision>1</cp:revision>
  <dcterms:created xsi:type="dcterms:W3CDTF">2024-06-19T04:40:14Z</dcterms:created>
  <dcterms:modified xsi:type="dcterms:W3CDTF">2024-06-19T04:41:00Z</dcterms:modified>
</cp:coreProperties>
</file>